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September 17, 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September 17,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Nouns</a:t>
            </a:r>
          </a:p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874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Singular and Plural Nouns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plurals of some nouns are formed in irregular ways.</a:t>
            </a:r>
          </a:p>
          <a:p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493363"/>
              </p:ext>
            </p:extLst>
          </p:nvPr>
        </p:nvGraphicFramePr>
        <p:xfrm>
          <a:off x="1524000" y="3978429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Men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Child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Children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Feet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mice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713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Possessive 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possessive form of a noun shows </a:t>
            </a:r>
            <a:r>
              <a:rPr lang="en-US" u="sng" dirty="0" smtClean="0"/>
              <a:t>ownership or relationship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Rudy’s teacher </a:t>
            </a:r>
            <a:r>
              <a:rPr lang="en-US" dirty="0" smtClean="0"/>
              <a:t>discussed the Martian atmosphere.</a:t>
            </a:r>
          </a:p>
          <a:p>
            <a:pPr lvl="2"/>
            <a:r>
              <a:rPr lang="en-US" dirty="0" smtClean="0"/>
              <a:t>Shows the </a:t>
            </a:r>
            <a:r>
              <a:rPr lang="en-US" u="sng" dirty="0" smtClean="0"/>
              <a:t>relationship</a:t>
            </a:r>
            <a:r>
              <a:rPr lang="en-US" dirty="0" smtClean="0"/>
              <a:t> between Rudy and his teacher.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53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Possessive 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may use possessive nouns in place of longer phrases.</a:t>
            </a:r>
          </a:p>
          <a:p>
            <a:pPr lvl="1"/>
            <a:r>
              <a:rPr lang="en-US" dirty="0" smtClean="0"/>
              <a:t>We saw photos of the moons of Mars.</a:t>
            </a:r>
          </a:p>
          <a:p>
            <a:pPr lvl="2"/>
            <a:r>
              <a:rPr lang="en-US" u="sng" dirty="0" smtClean="0"/>
              <a:t>We saw photos of Mars’s moons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585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Possessive Nouns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512745"/>
              </p:ext>
            </p:extLst>
          </p:nvPr>
        </p:nvGraphicFramePr>
        <p:xfrm>
          <a:off x="757238" y="2288139"/>
          <a:ext cx="7624761" cy="2553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1587"/>
                <a:gridCol w="2541587"/>
                <a:gridCol w="2541587"/>
              </a:tblGrid>
              <a:tr h="413354">
                <a:tc>
                  <a:txBody>
                    <a:bodyPr/>
                    <a:lstStyle/>
                    <a:p>
                      <a:r>
                        <a:rPr lang="en-US" dirty="0" smtClean="0"/>
                        <a:t>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Possessive</a:t>
                      </a:r>
                      <a:endParaRPr lang="en-US" dirty="0"/>
                    </a:p>
                  </a:txBody>
                  <a:tcPr/>
                </a:tc>
              </a:tr>
              <a:tr h="713461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</a:p>
                    <a:p>
                      <a:r>
                        <a:rPr lang="en-US" dirty="0" smtClean="0"/>
                        <a:t>Mars, planet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 an apostrophe and –s.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Mars’s atmosphere</a:t>
                      </a:r>
                    </a:p>
                    <a:p>
                      <a:r>
                        <a:rPr lang="en-US" u="sng" dirty="0" smtClean="0"/>
                        <a:t>Planet’s color</a:t>
                      </a:r>
                      <a:endParaRPr lang="en-US" u="sng" dirty="0"/>
                    </a:p>
                  </a:txBody>
                  <a:tcPr/>
                </a:tc>
              </a:tr>
              <a:tr h="713461">
                <a:tc>
                  <a:txBody>
                    <a:bodyPr/>
                    <a:lstStyle/>
                    <a:p>
                      <a:r>
                        <a:rPr lang="en-US" dirty="0" smtClean="0"/>
                        <a:t>Plural ending in s</a:t>
                      </a:r>
                    </a:p>
                    <a:p>
                      <a:r>
                        <a:rPr lang="en-US" dirty="0" smtClean="0"/>
                        <a:t>Canals,</a:t>
                      </a:r>
                      <a:r>
                        <a:rPr lang="en-US" baseline="0" dirty="0" smtClean="0"/>
                        <a:t> rocks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 an apostrophe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Canals’ shapes</a:t>
                      </a:r>
                    </a:p>
                    <a:p>
                      <a:r>
                        <a:rPr lang="en-US" u="sng" dirty="0" smtClean="0"/>
                        <a:t>Rocks’ origin</a:t>
                      </a:r>
                      <a:endParaRPr lang="en-US" u="sng" dirty="0"/>
                    </a:p>
                  </a:txBody>
                  <a:tcPr/>
                </a:tc>
              </a:tr>
              <a:tr h="713461">
                <a:tc>
                  <a:txBody>
                    <a:bodyPr/>
                    <a:lstStyle/>
                    <a:p>
                      <a:r>
                        <a:rPr lang="en-US" dirty="0" smtClean="0"/>
                        <a:t>Plural not ending in -s</a:t>
                      </a:r>
                    </a:p>
                    <a:p>
                      <a:r>
                        <a:rPr lang="en-US" dirty="0" smtClean="0"/>
                        <a:t>Women, children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 an apostrophe</a:t>
                      </a:r>
                      <a:r>
                        <a:rPr lang="en-US" baseline="0" dirty="0" smtClean="0"/>
                        <a:t>  and –s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Women’s careers</a:t>
                      </a:r>
                    </a:p>
                    <a:p>
                      <a:r>
                        <a:rPr lang="en-US" u="sng" dirty="0" smtClean="0"/>
                        <a:t>Children’s games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078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4: Compound 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compound noun is made of two or more words </a:t>
            </a:r>
            <a:r>
              <a:rPr lang="en-US" u="sng" dirty="0" smtClean="0"/>
              <a:t>used together as a single noun.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94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4: Compound 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parts of a compound noun may be written as</a:t>
            </a:r>
          </a:p>
          <a:p>
            <a:pPr lvl="1"/>
            <a:r>
              <a:rPr lang="en-US" dirty="0"/>
              <a:t>A </a:t>
            </a:r>
            <a:r>
              <a:rPr lang="en-US" u="sng" dirty="0"/>
              <a:t>single</a:t>
            </a:r>
            <a:r>
              <a:rPr lang="en-US" dirty="0"/>
              <a:t> word</a:t>
            </a:r>
          </a:p>
          <a:p>
            <a:pPr lvl="2"/>
            <a:r>
              <a:rPr lang="en-US" dirty="0" smtClean="0"/>
              <a:t>Liftoff</a:t>
            </a:r>
            <a:r>
              <a:rPr lang="en-US" dirty="0"/>
              <a:t>, spacecraft</a:t>
            </a:r>
          </a:p>
          <a:p>
            <a:pPr lvl="1"/>
            <a:r>
              <a:rPr lang="en-US" dirty="0"/>
              <a:t>Two or more </a:t>
            </a:r>
            <a:r>
              <a:rPr lang="en-US" u="sng" dirty="0"/>
              <a:t>separate words</a:t>
            </a:r>
          </a:p>
          <a:p>
            <a:pPr lvl="2"/>
            <a:r>
              <a:rPr lang="en-US" dirty="0"/>
              <a:t>Rocket engine, peanut </a:t>
            </a:r>
            <a:r>
              <a:rPr lang="en-US" dirty="0" smtClean="0"/>
              <a:t>butter</a:t>
            </a:r>
          </a:p>
          <a:p>
            <a:pPr lvl="1"/>
            <a:r>
              <a:rPr lang="en-US" u="sng" dirty="0" smtClean="0"/>
              <a:t>A hyphenated word</a:t>
            </a:r>
          </a:p>
          <a:p>
            <a:pPr lvl="2"/>
            <a:r>
              <a:rPr lang="en-US" dirty="0" smtClean="0"/>
              <a:t>Light-year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429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4: Compound Nouns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0899021"/>
              </p:ext>
            </p:extLst>
          </p:nvPr>
        </p:nvGraphicFramePr>
        <p:xfrm>
          <a:off x="1042988" y="2324100"/>
          <a:ext cx="6777036" cy="3936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259"/>
                <a:gridCol w="1694259"/>
                <a:gridCol w="1694259"/>
                <a:gridCol w="169425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One word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Liftoff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 –s to most words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Liftoffs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Wristwatch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 –</a:t>
                      </a:r>
                      <a:r>
                        <a:rPr lang="en-US" dirty="0" err="1" smtClean="0"/>
                        <a:t>es</a:t>
                      </a:r>
                      <a:r>
                        <a:rPr lang="en-US" baseline="0" dirty="0" smtClean="0"/>
                        <a:t> to words that end in </a:t>
                      </a:r>
                      <a:r>
                        <a:rPr lang="en-US" baseline="0" dirty="0" err="1" smtClean="0"/>
                        <a:t>ch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baseline="0" dirty="0" err="1" smtClean="0"/>
                        <a:t>sh</a:t>
                      </a:r>
                      <a:r>
                        <a:rPr lang="en-US" baseline="0" dirty="0" smtClean="0"/>
                        <a:t>, s, x, or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Wristwatches</a:t>
                      </a:r>
                      <a:endParaRPr lang="en-US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or more words or hyphenated</a:t>
                      </a:r>
                      <a:r>
                        <a:rPr lang="en-US" baseline="0" dirty="0" smtClean="0"/>
                        <a:t> words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Rocket engine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Mother-in-law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Make</a:t>
                      </a:r>
                      <a:r>
                        <a:rPr lang="en-US" baseline="0" dirty="0" smtClean="0"/>
                        <a:t> the main noun plural.  The main noun is the noun that is modified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Rocket engines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u="sng" dirty="0" smtClean="0"/>
                        <a:t>Mothers-in-law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64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5: Nouns as Subjects and Complements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noun can be the </a:t>
            </a:r>
            <a:r>
              <a:rPr lang="en-US" u="sng" dirty="0" smtClean="0"/>
              <a:t>subject</a:t>
            </a:r>
            <a:r>
              <a:rPr lang="en-US" dirty="0" smtClean="0"/>
              <a:t> of a sentence or it can work as a </a:t>
            </a:r>
            <a:r>
              <a:rPr lang="en-US" u="sng" dirty="0" smtClean="0"/>
              <a:t>complement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128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5: Nouns as Subjects and Complements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subject tells </a:t>
            </a:r>
            <a:r>
              <a:rPr lang="en-US" u="sng" dirty="0" smtClean="0"/>
              <a:t>whom or what a sentence is about.</a:t>
            </a:r>
          </a:p>
          <a:p>
            <a:r>
              <a:rPr lang="en-US" u="sng" dirty="0" smtClean="0"/>
              <a:t>Nouns</a:t>
            </a:r>
            <a:r>
              <a:rPr lang="en-US" dirty="0" smtClean="0"/>
              <a:t> are often subjects.</a:t>
            </a:r>
          </a:p>
          <a:p>
            <a:pPr lvl="1"/>
            <a:r>
              <a:rPr lang="en-US" b="1" dirty="0" smtClean="0"/>
              <a:t>Comets</a:t>
            </a:r>
            <a:r>
              <a:rPr lang="en-US" dirty="0" smtClean="0"/>
              <a:t> are made of ice, dust, and gas.</a:t>
            </a:r>
          </a:p>
          <a:p>
            <a:pPr lvl="1"/>
            <a:r>
              <a:rPr lang="en-US" b="1" dirty="0" smtClean="0"/>
              <a:t>Astronomers</a:t>
            </a:r>
            <a:r>
              <a:rPr lang="en-US" dirty="0" smtClean="0"/>
              <a:t> often describe them as dirty snowballs.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tails</a:t>
            </a:r>
            <a:r>
              <a:rPr lang="en-US" dirty="0" smtClean="0"/>
              <a:t> only appear when comets come near the sun.</a:t>
            </a:r>
          </a:p>
        </p:txBody>
      </p:sp>
    </p:spTree>
    <p:extLst>
      <p:ext uri="{BB962C8B-B14F-4D97-AF65-F5344CB8AC3E}">
        <p14:creationId xmlns:p14="http://schemas.microsoft.com/office/powerpoint/2010/main" val="209190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5: Nouns as Subjects and Complements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complement is a word that </a:t>
            </a:r>
            <a:r>
              <a:rPr lang="en-US" u="sng" dirty="0" smtClean="0"/>
              <a:t>completes the meaning of the verb.</a:t>
            </a:r>
          </a:p>
          <a:p>
            <a:r>
              <a:rPr lang="en-US" dirty="0" smtClean="0"/>
              <a:t>Three kinds of complements are </a:t>
            </a:r>
            <a:r>
              <a:rPr lang="en-US" u="sng" dirty="0" smtClean="0"/>
              <a:t>predicate nouns, direct objects, and indirect objects.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676633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Kinds of 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noun is a word that names </a:t>
            </a:r>
            <a:r>
              <a:rPr lang="en-US" u="sng" dirty="0" smtClean="0"/>
              <a:t>a person, place, thing, or idea.</a:t>
            </a:r>
          </a:p>
          <a:p>
            <a:r>
              <a:rPr lang="en-US" dirty="0" smtClean="0"/>
              <a:t>There are several ways to </a:t>
            </a:r>
            <a:r>
              <a:rPr lang="en-US" u="sng" dirty="0" smtClean="0"/>
              <a:t>classify nouns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422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5: Nouns as Subjects and Complements	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853610"/>
              </p:ext>
            </p:extLst>
          </p:nvPr>
        </p:nvGraphicFramePr>
        <p:xfrm>
          <a:off x="1042988" y="2324100"/>
          <a:ext cx="6777036" cy="3662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012"/>
                <a:gridCol w="2259012"/>
                <a:gridCol w="22590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Complement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Predicate noun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Renames or defines the subject</a:t>
                      </a:r>
                      <a:r>
                        <a:rPr lang="en-US" baseline="0" dirty="0" smtClean="0"/>
                        <a:t> after a linking verb.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Carolyn Shoemaker is an </a:t>
                      </a:r>
                      <a:r>
                        <a:rPr lang="en-US" b="1" dirty="0" smtClean="0"/>
                        <a:t>astronomer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objects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Names the receiver of the action of the verb.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</a:t>
                      </a:r>
                      <a:r>
                        <a:rPr lang="en-US" baseline="0" dirty="0" smtClean="0"/>
                        <a:t> has discovered many </a:t>
                      </a:r>
                      <a:r>
                        <a:rPr lang="en-US" b="1" baseline="0" dirty="0" smtClean="0"/>
                        <a:t>comets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Indirect</a:t>
                      </a:r>
                      <a:r>
                        <a:rPr lang="en-US" baseline="0" dirty="0" smtClean="0"/>
                        <a:t> objects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Tells </a:t>
                      </a:r>
                      <a:r>
                        <a:rPr lang="en-US" i="1" dirty="0" smtClean="0"/>
                        <a:t>to whom </a:t>
                      </a:r>
                      <a:r>
                        <a:rPr lang="en-US" dirty="0" smtClean="0"/>
                        <a:t>or </a:t>
                      </a:r>
                      <a:r>
                        <a:rPr lang="en-US" i="1" dirty="0" smtClean="0"/>
                        <a:t>what</a:t>
                      </a:r>
                      <a:r>
                        <a:rPr lang="en-US" dirty="0" smtClean="0"/>
                        <a:t> or </a:t>
                      </a:r>
                      <a:r>
                        <a:rPr lang="en-US" i="1" dirty="0" smtClean="0"/>
                        <a:t>for whom </a:t>
                      </a:r>
                      <a:r>
                        <a:rPr lang="en-US" dirty="0" smtClean="0"/>
                        <a:t>or </a:t>
                      </a:r>
                      <a:r>
                        <a:rPr lang="en-US" i="1" dirty="0" smtClean="0"/>
                        <a:t>what</a:t>
                      </a:r>
                      <a:r>
                        <a:rPr lang="en-US" dirty="0" smtClean="0"/>
                        <a:t> an action is done.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</a:t>
                      </a:r>
                      <a:r>
                        <a:rPr lang="en-US" baseline="0" dirty="0" smtClean="0"/>
                        <a:t> of her discoveries gave </a:t>
                      </a:r>
                      <a:r>
                        <a:rPr lang="en-US" b="1" baseline="0" dirty="0" smtClean="0"/>
                        <a:t>astronomers</a:t>
                      </a:r>
                      <a:r>
                        <a:rPr lang="en-US" baseline="0" dirty="0" smtClean="0"/>
                        <a:t> a thrill.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958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6: Nouns in 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Nouns often appear in </a:t>
            </a:r>
            <a:r>
              <a:rPr lang="en-US" u="sng" dirty="0" smtClean="0"/>
              <a:t>prepositional phrases and appositive phrases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Such phrases add </a:t>
            </a:r>
            <a:r>
              <a:rPr lang="en-US" u="sng" dirty="0" smtClean="0"/>
              <a:t>information</a:t>
            </a:r>
            <a:r>
              <a:rPr lang="en-US" dirty="0" smtClean="0"/>
              <a:t> to a sentence.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66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6: Nouns in Phases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Nouns as Objects of Prepositions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object of a preposition</a:t>
            </a:r>
            <a:r>
              <a:rPr lang="en-US" dirty="0" smtClean="0"/>
              <a:t> is the noun or pronoun that follows the preposition.</a:t>
            </a:r>
          </a:p>
          <a:p>
            <a:pPr lvl="1"/>
            <a:r>
              <a:rPr lang="en-US" u="sng" dirty="0" smtClean="0"/>
              <a:t>Nouns</a:t>
            </a:r>
            <a:r>
              <a:rPr lang="en-US" dirty="0" smtClean="0"/>
              <a:t> often appear in sentences as objects of prepositions.</a:t>
            </a:r>
          </a:p>
          <a:p>
            <a:pPr lvl="2"/>
            <a:r>
              <a:rPr lang="en-US" dirty="0" smtClean="0"/>
              <a:t>Mount Wilson is an observatory </a:t>
            </a:r>
            <a:r>
              <a:rPr lang="en-US" b="1" dirty="0" smtClean="0"/>
              <a:t>in </a:t>
            </a:r>
            <a:r>
              <a:rPr lang="en-US" b="1" i="1" dirty="0" smtClean="0"/>
              <a:t>California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Edwin Hubble made many discoveries </a:t>
            </a:r>
            <a:r>
              <a:rPr lang="en-US" b="1" dirty="0" smtClean="0"/>
              <a:t>at the famous </a:t>
            </a:r>
            <a:r>
              <a:rPr lang="en-US" b="1" i="1" dirty="0" smtClean="0"/>
              <a:t>observatory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13616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6: Nouns in Phases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Nouns as appositives.</a:t>
            </a:r>
          </a:p>
          <a:p>
            <a:pPr lvl="1"/>
            <a:r>
              <a:rPr lang="en-US" dirty="0" smtClean="0"/>
              <a:t>An appositive is a noun or pronoun that </a:t>
            </a:r>
            <a:r>
              <a:rPr lang="en-US" u="sng" dirty="0" smtClean="0"/>
              <a:t>identifies or renames </a:t>
            </a:r>
            <a:r>
              <a:rPr lang="en-US" dirty="0" smtClean="0"/>
              <a:t>another </a:t>
            </a:r>
            <a:r>
              <a:rPr lang="en-US" u="sng" dirty="0" smtClean="0"/>
              <a:t>noun or pronoun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An appositive phrase is made up of an </a:t>
            </a:r>
            <a:r>
              <a:rPr lang="en-US" u="sng" dirty="0" smtClean="0"/>
              <a:t>appositive and its modifiers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Milky Way, </a:t>
            </a:r>
            <a:r>
              <a:rPr lang="en-US" b="1" dirty="0" smtClean="0"/>
              <a:t>our </a:t>
            </a:r>
            <a:r>
              <a:rPr lang="en-US" b="1" i="1" dirty="0" smtClean="0"/>
              <a:t>galaxy</a:t>
            </a:r>
            <a:r>
              <a:rPr lang="en-US" dirty="0" smtClean="0"/>
              <a:t>, is one of many.</a:t>
            </a:r>
          </a:p>
          <a:p>
            <a:pPr lvl="2"/>
            <a:r>
              <a:rPr lang="en-US" dirty="0" smtClean="0"/>
              <a:t>Edwin Hubble, </a:t>
            </a:r>
            <a:r>
              <a:rPr lang="en-US" b="1" dirty="0" smtClean="0"/>
              <a:t>the famous </a:t>
            </a:r>
            <a:r>
              <a:rPr lang="en-US" b="1" i="1" dirty="0" smtClean="0"/>
              <a:t>astronomer</a:t>
            </a:r>
            <a:r>
              <a:rPr lang="en-US" dirty="0" smtClean="0"/>
              <a:t>, proved this.</a:t>
            </a:r>
          </a:p>
          <a:p>
            <a:pPr lvl="1"/>
            <a:r>
              <a:rPr lang="en-US" dirty="0" smtClean="0"/>
              <a:t>Note that you should use </a:t>
            </a:r>
            <a:r>
              <a:rPr lang="en-US" u="sng" dirty="0" smtClean="0"/>
              <a:t>commas</a:t>
            </a:r>
            <a:r>
              <a:rPr lang="en-US" dirty="0" smtClean="0"/>
              <a:t> before and after the appositive phrase if the information isn’t </a:t>
            </a:r>
            <a:r>
              <a:rPr lang="en-US" u="sng" dirty="0" smtClean="0"/>
              <a:t>essential</a:t>
            </a:r>
            <a:r>
              <a:rPr lang="en-US" dirty="0" smtClean="0"/>
              <a:t> to understanding the preceding noun or pronoun.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545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Kinds of 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and Proper Nouns</a:t>
            </a:r>
          </a:p>
          <a:p>
            <a:pPr lvl="1"/>
            <a:r>
              <a:rPr lang="en-US" dirty="0" smtClean="0"/>
              <a:t>A common noun is a </a:t>
            </a:r>
            <a:r>
              <a:rPr lang="en-US" u="sng" dirty="0" smtClean="0"/>
              <a:t>general name </a:t>
            </a:r>
            <a:r>
              <a:rPr lang="en-US" dirty="0" smtClean="0"/>
              <a:t>for a person, place, thing, or idea.</a:t>
            </a:r>
          </a:p>
          <a:p>
            <a:pPr lvl="2"/>
            <a:r>
              <a:rPr lang="en-US" dirty="0" smtClean="0"/>
              <a:t>Common nouns are not usually </a:t>
            </a:r>
            <a:r>
              <a:rPr lang="en-US" u="sng" dirty="0" smtClean="0"/>
              <a:t>capitalized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Ex: </a:t>
            </a:r>
            <a:r>
              <a:rPr lang="en-US" u="sng" dirty="0" smtClean="0"/>
              <a:t>astronaut</a:t>
            </a:r>
          </a:p>
          <a:p>
            <a:pPr lvl="1"/>
            <a:r>
              <a:rPr lang="en-US" dirty="0" smtClean="0"/>
              <a:t>A proper noun is the name of a </a:t>
            </a:r>
            <a:r>
              <a:rPr lang="en-US" u="sng" dirty="0" smtClean="0"/>
              <a:t>particular</a:t>
            </a:r>
            <a:r>
              <a:rPr lang="en-US" dirty="0" smtClean="0"/>
              <a:t> person, place, thing, or idea.</a:t>
            </a:r>
          </a:p>
          <a:p>
            <a:pPr lvl="2"/>
            <a:r>
              <a:rPr lang="en-US" dirty="0" smtClean="0"/>
              <a:t>Proper nouns are </a:t>
            </a:r>
            <a:r>
              <a:rPr lang="en-US" u="sng" dirty="0" smtClean="0"/>
              <a:t>always capitalized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Ex: </a:t>
            </a:r>
            <a:r>
              <a:rPr lang="en-US" u="sng" dirty="0" smtClean="0"/>
              <a:t>Sally Ride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157573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Kinds of 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Concrete and Abstract Nouns</a:t>
            </a:r>
          </a:p>
          <a:p>
            <a:pPr lvl="1"/>
            <a:r>
              <a:rPr lang="en-US" dirty="0" smtClean="0"/>
              <a:t>A concrete noun names a thing that can be </a:t>
            </a:r>
            <a:r>
              <a:rPr lang="en-US" u="sng" dirty="0" smtClean="0"/>
              <a:t>seen, heard, smelled, touched or tasted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Ex: </a:t>
            </a:r>
            <a:r>
              <a:rPr lang="en-US" u="sng" dirty="0" smtClean="0"/>
              <a:t>sunlight, explosion, rocks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abstract noun </a:t>
            </a:r>
            <a:r>
              <a:rPr lang="en-US" dirty="0" smtClean="0"/>
              <a:t>names an idea, feeling, quality, or characteristic.</a:t>
            </a:r>
          </a:p>
          <a:p>
            <a:pPr lvl="2"/>
            <a:r>
              <a:rPr lang="en-US" dirty="0" smtClean="0"/>
              <a:t>Ex: </a:t>
            </a:r>
            <a:r>
              <a:rPr lang="en-US" u="sng" dirty="0" smtClean="0"/>
              <a:t>exploration, excitement, lightness, courage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1757927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Kinds of </a:t>
            </a:r>
            <a:r>
              <a:rPr lang="en-US" dirty="0" smtClean="0"/>
              <a:t>Nouns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Collective Nouns</a:t>
            </a:r>
          </a:p>
          <a:p>
            <a:pPr lvl="1"/>
            <a:r>
              <a:rPr lang="en-US" dirty="0" smtClean="0"/>
              <a:t>A collective noun is a word that names a </a:t>
            </a:r>
            <a:r>
              <a:rPr lang="en-US" u="sng" dirty="0" smtClean="0"/>
              <a:t>group of people or things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Ex: Community, audience, staff, panel, crowd</a:t>
            </a:r>
          </a:p>
          <a:p>
            <a:pPr lvl="1"/>
            <a:r>
              <a:rPr lang="en-US" dirty="0" smtClean="0"/>
              <a:t>Some </a:t>
            </a:r>
            <a:r>
              <a:rPr lang="en-US" u="sng" dirty="0" smtClean="0"/>
              <a:t>collective nouns </a:t>
            </a:r>
            <a:r>
              <a:rPr lang="en-US" dirty="0" smtClean="0"/>
              <a:t>name specific groups of animals or sometimes people.</a:t>
            </a:r>
          </a:p>
          <a:p>
            <a:pPr lvl="2"/>
            <a:r>
              <a:rPr lang="en-US" dirty="0" smtClean="0"/>
              <a:t>Ex: pack, herd, colony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904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2: Singular and Plural 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singular noun </a:t>
            </a:r>
            <a:r>
              <a:rPr lang="en-US" dirty="0" smtClean="0"/>
              <a:t>names </a:t>
            </a:r>
            <a:r>
              <a:rPr lang="en-US" u="sng" dirty="0" smtClean="0"/>
              <a:t>one</a:t>
            </a:r>
            <a:r>
              <a:rPr lang="en-US" dirty="0" smtClean="0"/>
              <a:t> person, place, thing, or idea.</a:t>
            </a:r>
          </a:p>
          <a:p>
            <a:pPr lvl="1"/>
            <a:r>
              <a:rPr lang="en-US" dirty="0" smtClean="0"/>
              <a:t>One astronomer saw a star.</a:t>
            </a:r>
          </a:p>
          <a:p>
            <a:r>
              <a:rPr lang="en-US" dirty="0" smtClean="0"/>
              <a:t>A </a:t>
            </a:r>
            <a:r>
              <a:rPr lang="en-US" u="sng" dirty="0" smtClean="0"/>
              <a:t>plural noun </a:t>
            </a:r>
            <a:r>
              <a:rPr lang="en-US" dirty="0" smtClean="0"/>
              <a:t>names </a:t>
            </a:r>
            <a:r>
              <a:rPr lang="en-US" u="sng" dirty="0" smtClean="0"/>
              <a:t>more than one </a:t>
            </a:r>
            <a:r>
              <a:rPr lang="en-US" dirty="0" smtClean="0"/>
              <a:t>person, place, thing, or idea.</a:t>
            </a:r>
          </a:p>
          <a:p>
            <a:pPr lvl="1"/>
            <a:r>
              <a:rPr lang="en-US" dirty="0" smtClean="0"/>
              <a:t>The astronomers saw many stars.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353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Singular and Plural Nouns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Plural Noun Spelling Rules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998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241767"/>
              </p:ext>
            </p:extLst>
          </p:nvPr>
        </p:nvGraphicFramePr>
        <p:xfrm>
          <a:off x="313242" y="349250"/>
          <a:ext cx="8338633" cy="5995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7561"/>
                <a:gridCol w="2731611"/>
                <a:gridCol w="2959461"/>
              </a:tblGrid>
              <a:tr h="692272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657103">
                <a:tc>
                  <a:txBody>
                    <a:bodyPr/>
                    <a:lstStyle/>
                    <a:p>
                      <a:r>
                        <a:rPr lang="en-US" dirty="0" smtClean="0"/>
                        <a:t>Star</a:t>
                      </a:r>
                    </a:p>
                    <a:p>
                      <a:r>
                        <a:rPr lang="en-US" dirty="0" smtClean="0"/>
                        <a:t>Planet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</a:t>
                      </a:r>
                      <a:r>
                        <a:rPr lang="en-US" baseline="0" dirty="0" smtClean="0"/>
                        <a:t> –s to most nouns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Stars</a:t>
                      </a:r>
                    </a:p>
                    <a:p>
                      <a:r>
                        <a:rPr lang="en-US" u="sng" dirty="0" smtClean="0"/>
                        <a:t>Planets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92677">
                <a:tc>
                  <a:txBody>
                    <a:bodyPr/>
                    <a:lstStyle/>
                    <a:p>
                      <a:r>
                        <a:rPr lang="en-US" dirty="0" smtClean="0"/>
                        <a:t>Gas</a:t>
                      </a:r>
                    </a:p>
                    <a:p>
                      <a:r>
                        <a:rPr lang="en-US" dirty="0" smtClean="0"/>
                        <a:t>dish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 –</a:t>
                      </a:r>
                      <a:r>
                        <a:rPr lang="en-US" dirty="0" err="1" smtClean="0"/>
                        <a:t>es</a:t>
                      </a:r>
                      <a:r>
                        <a:rPr lang="en-US" dirty="0" smtClean="0"/>
                        <a:t> to nouns that end in s, </a:t>
                      </a:r>
                      <a:r>
                        <a:rPr lang="en-US" dirty="0" err="1" smtClean="0"/>
                        <a:t>ch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sh</a:t>
                      </a:r>
                      <a:r>
                        <a:rPr lang="en-US" dirty="0" smtClean="0"/>
                        <a:t>, x, or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Gases</a:t>
                      </a:r>
                    </a:p>
                    <a:p>
                      <a:r>
                        <a:rPr lang="en-US" u="sng" dirty="0" smtClean="0"/>
                        <a:t>Dishes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692272">
                <a:tc>
                  <a:txBody>
                    <a:bodyPr/>
                    <a:lstStyle/>
                    <a:p>
                      <a:r>
                        <a:rPr lang="en-US" dirty="0" smtClean="0"/>
                        <a:t>Radio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Hero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 –s to most nouns that end in o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Ad</a:t>
                      </a:r>
                      <a:r>
                        <a:rPr lang="en-US" baseline="0" dirty="0" smtClean="0"/>
                        <a:t> –</a:t>
                      </a:r>
                      <a:r>
                        <a:rPr lang="en-US" baseline="0" dirty="0" err="1" smtClean="0"/>
                        <a:t>es</a:t>
                      </a:r>
                      <a:r>
                        <a:rPr lang="en-US" baseline="0" dirty="0" smtClean="0"/>
                        <a:t> to a few nouns that end in 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Radios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692272">
                <a:tc>
                  <a:txBody>
                    <a:bodyPr/>
                    <a:lstStyle/>
                    <a:p>
                      <a:r>
                        <a:rPr lang="en-US" dirty="0" smtClean="0"/>
                        <a:t>Galaxy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Ray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 most nouns that end in y, change the y to I and add –</a:t>
                      </a:r>
                      <a:r>
                        <a:rPr lang="en-US" dirty="0" err="1" smtClean="0"/>
                        <a:t>es</a:t>
                      </a:r>
                      <a:r>
                        <a:rPr lang="en-US" dirty="0" smtClean="0"/>
                        <a:t>.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When a vowel</a:t>
                      </a:r>
                      <a:r>
                        <a:rPr lang="en-US" baseline="0" dirty="0" smtClean="0"/>
                        <a:t> comes before the y, just add –s.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Galaxies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u="sng" dirty="0" smtClean="0"/>
                        <a:t>Rays</a:t>
                      </a:r>
                      <a:r>
                        <a:rPr lang="en-US" u="sng" baseline="0" dirty="0" smtClean="0"/>
                        <a:t> 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882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857679"/>
              </p:ext>
            </p:extLst>
          </p:nvPr>
        </p:nvGraphicFramePr>
        <p:xfrm>
          <a:off x="424367" y="1247714"/>
          <a:ext cx="8338633" cy="4753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7561"/>
                <a:gridCol w="2731611"/>
                <a:gridCol w="2959461"/>
              </a:tblGrid>
              <a:tr h="845279">
                <a:tc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</a:tr>
              <a:tr h="2791256">
                <a:tc>
                  <a:txBody>
                    <a:bodyPr/>
                    <a:lstStyle/>
                    <a:p>
                      <a:r>
                        <a:rPr lang="en-US" dirty="0" smtClean="0"/>
                        <a:t>Half</a:t>
                      </a:r>
                    </a:p>
                    <a:p>
                      <a:r>
                        <a:rPr lang="en-US" dirty="0" smtClean="0"/>
                        <a:t>Life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belief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 most nouns that end in f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baseline="0" dirty="0" err="1" smtClean="0"/>
                        <a:t>fe</a:t>
                      </a:r>
                      <a:r>
                        <a:rPr lang="en-US" baseline="0" dirty="0" smtClean="0"/>
                        <a:t>, change the f to a v and add –</a:t>
                      </a:r>
                      <a:r>
                        <a:rPr lang="en-US" baseline="0" dirty="0" err="1" smtClean="0"/>
                        <a:t>es</a:t>
                      </a:r>
                      <a:r>
                        <a:rPr lang="en-US" baseline="0" dirty="0" smtClean="0"/>
                        <a:t> or –s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Just add –s to a few nouns that in in f or </a:t>
                      </a:r>
                      <a:r>
                        <a:rPr lang="en-US" baseline="0" dirty="0" err="1" smtClean="0"/>
                        <a:t>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Halves</a:t>
                      </a:r>
                    </a:p>
                    <a:p>
                      <a:r>
                        <a:rPr lang="en-US" u="sng" dirty="0" smtClean="0"/>
                        <a:t>Lives</a:t>
                      </a:r>
                    </a:p>
                    <a:p>
                      <a:endParaRPr lang="en-US" u="sng" dirty="0" smtClean="0"/>
                    </a:p>
                    <a:p>
                      <a:endParaRPr lang="en-US" u="sng" dirty="0" smtClean="0"/>
                    </a:p>
                    <a:p>
                      <a:endParaRPr lang="en-US" u="sng" dirty="0" smtClean="0"/>
                    </a:p>
                    <a:p>
                      <a:r>
                        <a:rPr lang="en-US" u="sng" dirty="0" smtClean="0"/>
                        <a:t>Beliefs</a:t>
                      </a:r>
                    </a:p>
                    <a:p>
                      <a:endParaRPr lang="en-US" u="sng" dirty="0" smtClean="0"/>
                    </a:p>
                    <a:p>
                      <a:endParaRPr lang="en-US" u="sng" dirty="0"/>
                    </a:p>
                  </a:txBody>
                  <a:tcPr/>
                </a:tc>
              </a:tr>
              <a:tr h="1116502">
                <a:tc>
                  <a:txBody>
                    <a:bodyPr/>
                    <a:lstStyle/>
                    <a:p>
                      <a:r>
                        <a:rPr lang="en-US" dirty="0" smtClean="0"/>
                        <a:t>Sheep</a:t>
                      </a:r>
                    </a:p>
                    <a:p>
                      <a:r>
                        <a:rPr lang="en-US" dirty="0" smtClean="0"/>
                        <a:t>species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 some nouns, keep the same spelling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Sheep</a:t>
                      </a:r>
                    </a:p>
                    <a:p>
                      <a:r>
                        <a:rPr lang="en-US" u="sng" dirty="0" smtClean="0"/>
                        <a:t>species</a:t>
                      </a:r>
                    </a:p>
                    <a:p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818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149</TotalTime>
  <Words>1062</Words>
  <Application>Microsoft Macintosh PowerPoint</Application>
  <PresentationFormat>On-screen Show (4:3)</PresentationFormat>
  <Paragraphs>199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Austin</vt:lpstr>
      <vt:lpstr>Chapter 2</vt:lpstr>
      <vt:lpstr>Lesson 1: Kinds of Nouns</vt:lpstr>
      <vt:lpstr>Lesson 1: Kinds of Nouns</vt:lpstr>
      <vt:lpstr>Lesson 1: Kinds of Nouns</vt:lpstr>
      <vt:lpstr>Lesson 1: Kinds of Nouns </vt:lpstr>
      <vt:lpstr>Lesson 2: Singular and Plural Nouns</vt:lpstr>
      <vt:lpstr>Lesson 2: Singular and Plural Nouns</vt:lpstr>
      <vt:lpstr>PowerPoint Presentation</vt:lpstr>
      <vt:lpstr>PowerPoint Presentation</vt:lpstr>
      <vt:lpstr>Lesson 2: Singular and Plural Nouns</vt:lpstr>
      <vt:lpstr>Lesson 3: Possessive Nouns</vt:lpstr>
      <vt:lpstr>Lesson 3: Possessive Nouns</vt:lpstr>
      <vt:lpstr>Lesson 3: Possessive Nouns</vt:lpstr>
      <vt:lpstr>Lesson 4: Compound Nouns</vt:lpstr>
      <vt:lpstr>Lesson 4: Compound Nouns</vt:lpstr>
      <vt:lpstr>Lesson 4: Compound Nouns</vt:lpstr>
      <vt:lpstr>Lesson 5: Nouns as Subjects and Complements </vt:lpstr>
      <vt:lpstr>Lesson 5: Nouns as Subjects and Complements </vt:lpstr>
      <vt:lpstr>Lesson 5: Nouns as Subjects and Complements </vt:lpstr>
      <vt:lpstr>Lesson 5: Nouns as Subjects and Complements </vt:lpstr>
      <vt:lpstr>Lesson 6: Nouns in Phases</vt:lpstr>
      <vt:lpstr>Lesson 6: Nouns in Phases</vt:lpstr>
      <vt:lpstr>Lesson 6: Nouns in Phases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Michael Carson</dc:creator>
  <cp:lastModifiedBy>Michael Carson</cp:lastModifiedBy>
  <cp:revision>9</cp:revision>
  <dcterms:created xsi:type="dcterms:W3CDTF">2014-09-08T20:04:04Z</dcterms:created>
  <dcterms:modified xsi:type="dcterms:W3CDTF">2014-09-17T15:44:05Z</dcterms:modified>
</cp:coreProperties>
</file>